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36"/>
  </p:notesMasterIdLst>
  <p:sldIdLst>
    <p:sldId id="256" r:id="rId3"/>
    <p:sldId id="257" r:id="rId4"/>
    <p:sldId id="258" r:id="rId5"/>
    <p:sldId id="259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4" r:id="rId18"/>
    <p:sldId id="297" r:id="rId19"/>
    <p:sldId id="290" r:id="rId20"/>
    <p:sldId id="293" r:id="rId21"/>
    <p:sldId id="295" r:id="rId22"/>
    <p:sldId id="291" r:id="rId23"/>
    <p:sldId id="292" r:id="rId24"/>
    <p:sldId id="298" r:id="rId25"/>
    <p:sldId id="279" r:id="rId26"/>
    <p:sldId id="280" r:id="rId27"/>
    <p:sldId id="282" r:id="rId28"/>
    <p:sldId id="283" r:id="rId29"/>
    <p:sldId id="285" r:id="rId30"/>
    <p:sldId id="299" r:id="rId31"/>
    <p:sldId id="301" r:id="rId32"/>
    <p:sldId id="286" r:id="rId33"/>
    <p:sldId id="287" r:id="rId34"/>
    <p:sldId id="289" r:id="rId3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ção Predefinida" id="{5159B5F1-2BDC-4D62-8565-AC28F7DB3789}">
          <p14:sldIdLst>
            <p14:sldId id="256"/>
            <p14:sldId id="257"/>
            <p14:sldId id="258"/>
            <p14:sldId id="259"/>
            <p14:sldId id="261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3"/>
            <p14:sldId id="274"/>
            <p14:sldId id="297"/>
            <p14:sldId id="290"/>
            <p14:sldId id="293"/>
            <p14:sldId id="295"/>
            <p14:sldId id="291"/>
            <p14:sldId id="292"/>
            <p14:sldId id="298"/>
            <p14:sldId id="279"/>
            <p14:sldId id="280"/>
            <p14:sldId id="282"/>
            <p14:sldId id="283"/>
            <p14:sldId id="285"/>
            <p14:sldId id="299"/>
            <p14:sldId id="301"/>
            <p14:sldId id="286"/>
            <p14:sldId id="287"/>
            <p14:sldId id="2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016" autoAdjust="0"/>
  </p:normalViewPr>
  <p:slideViewPr>
    <p:cSldViewPr snapToGrid="0">
      <p:cViewPr varScale="1">
        <p:scale>
          <a:sx n="96" d="100"/>
          <a:sy n="96" d="100"/>
        </p:scale>
        <p:origin x="1224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chemeClr val="dk2"/>
                </a:solidFill>
                <a:highlight>
                  <a:srgbClr val="F4F5FB"/>
                </a:highlight>
              </a:rPr>
              <a:t>Raciocínio baseado em casos.</a:t>
            </a:r>
            <a:endParaRPr sz="1400">
              <a:solidFill>
                <a:schemeClr val="dk2"/>
              </a:solidFill>
              <a:highlight>
                <a:srgbClr val="F4F5FB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chemeClr val="dk2"/>
                </a:solidFill>
                <a:highlight>
                  <a:srgbClr val="F4F5FB"/>
                </a:highlight>
              </a:rPr>
              <a:t>Inteligência de grupo</a:t>
            </a:r>
            <a:endParaRPr sz="1400">
              <a:solidFill>
                <a:schemeClr val="dk2"/>
              </a:solidFill>
              <a:highlight>
                <a:srgbClr val="F4F5FB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600">
                <a:solidFill>
                  <a:schemeClr val="dk1"/>
                </a:solidFill>
              </a:rPr>
              <a:t>Máquinas de Vetores Suporte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highlight>
                <a:srgbClr val="F4F5FB"/>
              </a:highlight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4534371219_4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g4534371219_4_1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Dividir o problema em dois. Transformar o que falta da solução numa novo problema.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g4534371219_4_1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534371219_4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g4534371219_4_1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4534371219_4_1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534371219_4_1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4534371219_4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534371219_4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g4534371219_4_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pt-P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Neste caso usamos uma heurística para encontrar a nova proposta de solução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4534371219_4_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4534371219_4_1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4534371219_4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534371219_4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00" lvl="0" indent="-2476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pt-PT" sz="1500">
                <a:solidFill>
                  <a:schemeClr val="dk1"/>
                </a:solidFill>
              </a:rPr>
              <a:t>jColibri - </a:t>
            </a:r>
            <a:r>
              <a:rPr lang="pt-PT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promove a reutilização de software. integrando na aplicação técnicas de engenharia de software,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g4534371219_4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4534371219_4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Google Shape;282;g4534371219_4_1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P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Clavier (Suporte à decisão)  - Processos industriais - Finalidade</a:t>
            </a:r>
            <a:r>
              <a:rPr lang="pt-PT" sz="1400">
                <a:solidFill>
                  <a:schemeClr val="dk1"/>
                </a:solidFill>
              </a:rPr>
              <a:t>  de  balancear  da  melhor  forma  a  relação  custo/qualidade  do  processo  de produção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0" i="0" u="none" strike="noStrike" cap="none">
                <a:latin typeface="Calibri"/>
                <a:ea typeface="Calibri"/>
                <a:cs typeface="Calibri"/>
                <a:sym typeface="Calibri"/>
              </a:rPr>
              <a:t>Cassiopee (</a:t>
            </a:r>
            <a:r>
              <a:rPr lang="pt-PT" sz="1200">
                <a:latin typeface="Calibri"/>
                <a:ea typeface="Calibri"/>
                <a:cs typeface="Calibri"/>
                <a:sym typeface="Calibri"/>
              </a:rPr>
              <a:t>Diagnóstico</a:t>
            </a:r>
            <a:r>
              <a:rPr lang="pt-PT" sz="1200" b="0" i="0" u="none" strike="noStrike" cap="none">
                <a:latin typeface="Calibri"/>
                <a:ea typeface="Calibri"/>
                <a:cs typeface="Calibri"/>
                <a:sym typeface="Calibri"/>
              </a:rPr>
              <a:t> de Maquinas)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b="0" i="0" u="none" strike="noStrike" cap="none">
                <a:latin typeface="Calibri"/>
                <a:ea typeface="Calibri"/>
                <a:cs typeface="Calibri"/>
                <a:sym typeface="Calibri"/>
              </a:rPr>
              <a:t>A inatividade de um avião, anda na casa dos 50% do tempo de vida, e o maior objetivo das companhias aéreas era reduzir para metade o tempo de </a:t>
            </a:r>
            <a:r>
              <a:rPr lang="pt-PT" sz="1400">
                <a:latin typeface="Calibri"/>
                <a:ea typeface="Calibri"/>
                <a:cs typeface="Calibri"/>
                <a:sym typeface="Calibri"/>
              </a:rPr>
              <a:t>diagnóstico</a:t>
            </a:r>
            <a:r>
              <a:rPr lang="pt-PT" sz="1400" b="0" i="0" u="none" strike="noStrike" cap="none">
                <a:latin typeface="Calibri"/>
                <a:ea typeface="Calibri"/>
                <a:cs typeface="Calibri"/>
                <a:sym typeface="Calibri"/>
              </a:rPr>
              <a:t>. Dessa necessidade surgiu este sistema que utiliza CBR, para selecionar casos semelhantes para que as soluções para os</a:t>
            </a:r>
            <a:r>
              <a:rPr lang="pt-PT" sz="1400"/>
              <a:t> </a:t>
            </a:r>
            <a:r>
              <a:rPr lang="pt-PT" sz="1400" b="0" i="0" u="none" strike="noStrike" cap="none">
                <a:latin typeface="Calibri"/>
                <a:ea typeface="Calibri"/>
                <a:cs typeface="Calibri"/>
                <a:sym typeface="Calibri"/>
              </a:rPr>
              <a:t>problemas possam ser encontradas mais rapidamente, e com maior facilidade, sem  ser necessário seguir os passos de um manual. Atualmente esta ferramenta</a:t>
            </a:r>
            <a:r>
              <a:rPr lang="pt-PT" sz="1400"/>
              <a:t> </a:t>
            </a:r>
            <a:r>
              <a:rPr lang="pt-PT" sz="1400"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lang="pt-PT" sz="1400" b="0" i="0" u="none" strike="noStrike" cap="none">
                <a:latin typeface="Calibri"/>
                <a:ea typeface="Calibri"/>
                <a:cs typeface="Calibri"/>
                <a:sym typeface="Calibri"/>
              </a:rPr>
              <a:t>stá a ser testada por várias companhias aéreas de todo o mundo, que podem compartilhar casos e adiciona-los à base de casos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0" i="0" u="none" strike="noStrike" cap="none">
                <a:latin typeface="Calibri"/>
                <a:ea typeface="Calibri"/>
                <a:cs typeface="Calibri"/>
                <a:sym typeface="Calibri"/>
              </a:rPr>
              <a:t>Clavier (Suporte à decisão) - </a:t>
            </a:r>
            <a:r>
              <a:rPr lang="pt-PT" sz="1400">
                <a:solidFill>
                  <a:schemeClr val="dk1"/>
                </a:solidFill>
              </a:rPr>
              <a:t>Esta ferramenta auxilia os profissionais da  área,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>
                <a:solidFill>
                  <a:schemeClr val="dk1"/>
                </a:solidFill>
              </a:rPr>
              <a:t>na determinação inteligente dos materiais a colocar na máquina, com a finalidade  de  balancear  da  melhor  forma  a  relação  custo/qualidade  do  processo  de produção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g4534371219_4_1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chemeClr val="dk2"/>
                </a:solidFill>
                <a:highlight>
                  <a:srgbClr val="F4F5FB"/>
                </a:highlight>
              </a:rPr>
              <a:t>Raciocínio baseado em casos.</a:t>
            </a:r>
            <a:endParaRPr sz="1400">
              <a:solidFill>
                <a:schemeClr val="dk2"/>
              </a:solidFill>
              <a:highlight>
                <a:srgbClr val="F4F5FB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chemeClr val="dk2"/>
                </a:solidFill>
                <a:highlight>
                  <a:srgbClr val="F4F5FB"/>
                </a:highlight>
              </a:rPr>
              <a:t>Inteligência de grupo</a:t>
            </a:r>
            <a:endParaRPr sz="1400">
              <a:solidFill>
                <a:schemeClr val="dk2"/>
              </a:solidFill>
              <a:highlight>
                <a:srgbClr val="F4F5FB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600">
                <a:solidFill>
                  <a:schemeClr val="dk1"/>
                </a:solidFill>
              </a:rPr>
              <a:t>Máquinas de Vetores Suporte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highlight>
                <a:srgbClr val="F4F5FB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467923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44aca116aa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44aca116aa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80756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44aca116aa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44aca116aa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1 </a:t>
            </a:r>
            <a:r>
              <a:rPr lang="pt-PT" dirty="0" err="1"/>
              <a:t>layer</a:t>
            </a:r>
            <a:r>
              <a:rPr lang="pt-PT" dirty="0"/>
              <a:t> = LINEAR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Aumentar nodos = + capacidade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Útil em </a:t>
            </a:r>
            <a:r>
              <a:rPr lang="pt-PT" dirty="0" err="1"/>
              <a:t>deep</a:t>
            </a:r>
            <a:r>
              <a:rPr lang="pt-PT" dirty="0"/>
              <a:t> </a:t>
            </a:r>
            <a:r>
              <a:rPr lang="pt-PT" dirty="0" err="1"/>
              <a:t>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5272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534371219_4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4534371219_4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RACIOCINAR</a:t>
            </a:r>
            <a:r>
              <a:rPr lang="pt-P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POR LEMBRANÇA/por </a:t>
            </a:r>
            <a:r>
              <a:rPr lang="pt-P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memória</a:t>
            </a:r>
            <a:r>
              <a:rPr lang="pt-P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/por </a:t>
            </a:r>
            <a:r>
              <a:rPr lang="pt-P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recordação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Um CBR resolve problemas adaptando soluções que foram usadas para resolver problemas antigos.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</a:pPr>
            <a:r>
              <a:rPr lang="pt-P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CBR é uma abordagem para modelar a maneira de pensar dos humanos: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g4534371219_4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44aca116aa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44aca116aa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37257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44aca116aa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44aca116aa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41820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44aca116aa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44aca116aa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05507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chemeClr val="dk2"/>
                </a:solidFill>
                <a:highlight>
                  <a:srgbClr val="F4F5FB"/>
                </a:highlight>
              </a:rPr>
              <a:t>Raciocínio baseado em casos.</a:t>
            </a:r>
            <a:endParaRPr sz="1400">
              <a:solidFill>
                <a:schemeClr val="dk2"/>
              </a:solidFill>
              <a:highlight>
                <a:srgbClr val="F4F5FB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chemeClr val="dk2"/>
                </a:solidFill>
                <a:highlight>
                  <a:srgbClr val="F4F5FB"/>
                </a:highlight>
              </a:rPr>
              <a:t>Inteligência de grupo</a:t>
            </a:r>
            <a:endParaRPr sz="1400">
              <a:solidFill>
                <a:schemeClr val="dk2"/>
              </a:solidFill>
              <a:highlight>
                <a:srgbClr val="F4F5FB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600">
                <a:solidFill>
                  <a:schemeClr val="dk1"/>
                </a:solidFill>
              </a:rPr>
              <a:t>Máquinas de Vetores Suporte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highlight>
                <a:srgbClr val="F4F5FB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607414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453437121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453437121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44aca116aa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44aca116aa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4aca116aa_5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4aca116aa_5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44aca116aa_5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44aca116aa_5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44aca116aa_5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44aca116aa_5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44aca116aa_5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44aca116aa_5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1419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534371219_4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g4534371219_4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</a:pPr>
            <a:r>
              <a:rPr lang="pt-P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CBR é uma abordagem para modelar a maneira de pensar dos humanos: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4534371219_4_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44aca116aa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44aca116aa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78485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44aca116aa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44aca116aa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44aca116aa_5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44aca116aa_5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solidFill>
                  <a:schemeClr val="dk2"/>
                </a:solidFill>
                <a:highlight>
                  <a:srgbClr val="F4F5FB"/>
                </a:highlight>
              </a:rPr>
              <a:t>Raciocínio baseado em casos.</a:t>
            </a:r>
            <a:endParaRPr sz="1400" dirty="0">
              <a:solidFill>
                <a:schemeClr val="dk2"/>
              </a:solidFill>
              <a:highlight>
                <a:srgbClr val="F4F5FB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solidFill>
                  <a:schemeClr val="dk2"/>
                </a:solidFill>
                <a:highlight>
                  <a:srgbClr val="F4F5FB"/>
                </a:highlight>
              </a:rPr>
              <a:t>ANN</a:t>
            </a:r>
            <a:endParaRPr sz="1400" dirty="0">
              <a:solidFill>
                <a:schemeClr val="dk2"/>
              </a:solidFill>
              <a:highlight>
                <a:srgbClr val="F4F5FB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600" dirty="0" err="1">
                <a:solidFill>
                  <a:schemeClr val="dk1"/>
                </a:solidFill>
              </a:rPr>
              <a:t>Máquinas</a:t>
            </a:r>
            <a:r>
              <a:rPr lang="pt-PT" sz="1600" dirty="0">
                <a:solidFill>
                  <a:schemeClr val="dk1"/>
                </a:solidFill>
              </a:rPr>
              <a:t> de Vetores Suporte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2"/>
              </a:solidFill>
              <a:highlight>
                <a:srgbClr val="F4F5FB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2967706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534371219_4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Um CBR parte do princípio que...</a:t>
            </a:r>
            <a:endParaRPr/>
          </a:p>
        </p:txBody>
      </p:sp>
      <p:sp>
        <p:nvSpPr>
          <p:cNvPr id="152" name="Google Shape;152;g4534371219_4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534371219_4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g4534371219_4_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Problema semelhante.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Vamos supor que por exemplo foi usado um algoritmo vizinho mais próximo e que a solução a azul tem o maior grau de similaridade com o nosso problema.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Ainda assim continuar apenas com uma solução aproximada. O que fazer??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g4534371219_4_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534371219_4_1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4534371219_4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534371219_4_1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4534371219_4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534371219_4_1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4534371219_4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534371219_4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4534371219_4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Objeto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o de título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cção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Duplo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ó título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e texto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>
            <a:spLocks noGrp="1"/>
          </p:cNvSpPr>
          <p:nvPr>
            <p:ph type="ctrTitle"/>
          </p:nvPr>
        </p:nvSpPr>
        <p:spPr>
          <a:xfrm>
            <a:off x="389058" y="86720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lvl="0" algn="l">
              <a:lnSpc>
                <a:spcPct val="115000"/>
              </a:lnSpc>
            </a:pPr>
            <a:r>
              <a:rPr lang="pt-PT" sz="2800" dirty="0" err="1">
                <a:solidFill>
                  <a:srgbClr val="F3F3F3"/>
                </a:solidFill>
              </a:rPr>
              <a:t>Cased</a:t>
            </a:r>
            <a:r>
              <a:rPr lang="pt-PT" sz="2800" dirty="0">
                <a:solidFill>
                  <a:srgbClr val="F3F3F3"/>
                </a:solidFill>
              </a:rPr>
              <a:t> </a:t>
            </a:r>
            <a:r>
              <a:rPr lang="pt-PT" sz="2800" dirty="0" err="1">
                <a:solidFill>
                  <a:srgbClr val="F3F3F3"/>
                </a:solidFill>
              </a:rPr>
              <a:t>Based</a:t>
            </a:r>
            <a:r>
              <a:rPr lang="pt-PT" sz="2800" dirty="0">
                <a:solidFill>
                  <a:srgbClr val="F3F3F3"/>
                </a:solidFill>
              </a:rPr>
              <a:t> </a:t>
            </a:r>
            <a:r>
              <a:rPr lang="pt-PT" sz="2800" dirty="0" err="1">
                <a:solidFill>
                  <a:srgbClr val="F3F3F3"/>
                </a:solidFill>
              </a:rPr>
              <a:t>Reasoning</a:t>
            </a:r>
            <a:br>
              <a:rPr lang="pt-PT" sz="2800" dirty="0">
                <a:solidFill>
                  <a:srgbClr val="F3F3F3"/>
                </a:solidFill>
              </a:rPr>
            </a:br>
            <a:r>
              <a:rPr lang="pt-PT" sz="2800" dirty="0">
                <a:solidFill>
                  <a:srgbClr val="F3F3F3"/>
                </a:solidFill>
              </a:rPr>
              <a:t>Artificial Neural Networks</a:t>
            </a:r>
            <a:br>
              <a:rPr lang="pt-PT" sz="2800" dirty="0">
                <a:solidFill>
                  <a:srgbClr val="F3F3F3"/>
                </a:solidFill>
              </a:rPr>
            </a:br>
            <a:r>
              <a:rPr lang="pt-PT" sz="2800" dirty="0" err="1">
                <a:solidFill>
                  <a:srgbClr val="F3F3F3"/>
                </a:solidFill>
              </a:rPr>
              <a:t>Support</a:t>
            </a:r>
            <a:r>
              <a:rPr lang="pt-PT" sz="2800" dirty="0">
                <a:solidFill>
                  <a:srgbClr val="F3F3F3"/>
                </a:solidFill>
              </a:rPr>
              <a:t> </a:t>
            </a:r>
            <a:r>
              <a:rPr lang="pt-PT" sz="2800" dirty="0" err="1">
                <a:solidFill>
                  <a:srgbClr val="F3F3F3"/>
                </a:solidFill>
              </a:rPr>
              <a:t>Vector</a:t>
            </a:r>
            <a:r>
              <a:rPr lang="pt-PT" sz="2800" dirty="0">
                <a:solidFill>
                  <a:srgbClr val="F3F3F3"/>
                </a:solidFill>
              </a:rPr>
              <a:t> </a:t>
            </a:r>
            <a:r>
              <a:rPr lang="pt-PT" sz="2800" dirty="0" err="1">
                <a:solidFill>
                  <a:srgbClr val="F3F3F3"/>
                </a:solidFill>
              </a:rPr>
              <a:t>Machines</a:t>
            </a:r>
            <a:r>
              <a:rPr lang="pt-PT" sz="2800" dirty="0">
                <a:solidFill>
                  <a:srgbClr val="F3F3F3"/>
                </a:solidFill>
              </a:rPr>
              <a:t> </a:t>
            </a:r>
            <a:endParaRPr sz="2800" dirty="0">
              <a:solidFill>
                <a:srgbClr val="F3F3F3"/>
              </a:solidFill>
            </a:endParaRPr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1"/>
          </p:nvPr>
        </p:nvSpPr>
        <p:spPr>
          <a:xfrm>
            <a:off x="6852790" y="3620141"/>
            <a:ext cx="1902152" cy="13392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solidFill>
                  <a:srgbClr val="FFFFFF"/>
                </a:solidFill>
              </a:rPr>
              <a:t>Grupo 9</a:t>
            </a:r>
            <a:endParaRPr sz="1400" dirty="0">
              <a:solidFill>
                <a:srgbClr val="FFFFF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solidFill>
                  <a:srgbClr val="FFFFFF"/>
                </a:solidFill>
              </a:rPr>
              <a:t>Marcos Andrade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solidFill>
                  <a:srgbClr val="FFFFFF"/>
                </a:solidFill>
              </a:rPr>
              <a:t>Sérgio Jorge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solidFill>
                  <a:srgbClr val="FFFFFF"/>
                </a:solidFill>
              </a:rPr>
              <a:t>Vitor Castro</a:t>
            </a:r>
            <a:endParaRPr sz="1400" dirty="0">
              <a:solidFill>
                <a:srgbClr val="FFFFFF"/>
              </a:solidFill>
            </a:endParaRPr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075" y="364525"/>
            <a:ext cx="1202652" cy="59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 txBox="1"/>
          <p:nvPr/>
        </p:nvSpPr>
        <p:spPr>
          <a:xfrm>
            <a:off x="389058" y="3705525"/>
            <a:ext cx="4348298" cy="11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>
                <a:solidFill>
                  <a:srgbClr val="D0E0E3"/>
                </a:solidFill>
              </a:rPr>
              <a:t>Universidade do Minho</a:t>
            </a:r>
            <a:endParaRPr sz="1600" dirty="0">
              <a:solidFill>
                <a:srgbClr val="D0E0E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>
                <a:solidFill>
                  <a:srgbClr val="D0E0E3"/>
                </a:solidFill>
              </a:rPr>
              <a:t>Aprendizagem e Extração de Conhecimento</a:t>
            </a:r>
            <a:endParaRPr sz="1600" dirty="0">
              <a:solidFill>
                <a:srgbClr val="D0E0E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>
                <a:solidFill>
                  <a:srgbClr val="D0E0E3"/>
                </a:solidFill>
              </a:rPr>
              <a:t>Sistemas Inteligentes 2019/2020</a:t>
            </a:r>
            <a:endParaRPr sz="1600" dirty="0">
              <a:solidFill>
                <a:srgbClr val="D0E0E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86286" y="1032657"/>
            <a:ext cx="4657726" cy="3903709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6"/>
          <p:cNvSpPr txBox="1"/>
          <p:nvPr/>
        </p:nvSpPr>
        <p:spPr>
          <a:xfrm>
            <a:off x="538572" y="1235915"/>
            <a:ext cx="5473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Técnicas de adaptação: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 Recursiva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6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86281" y="1035171"/>
            <a:ext cx="4657726" cy="3875073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7"/>
          <p:cNvSpPr txBox="1"/>
          <p:nvPr/>
        </p:nvSpPr>
        <p:spPr>
          <a:xfrm>
            <a:off x="538572" y="1235915"/>
            <a:ext cx="5473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Técnicas de adaptação: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 Recursiva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7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95829" y="1049271"/>
            <a:ext cx="4648179" cy="3875073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8"/>
          <p:cNvSpPr txBox="1"/>
          <p:nvPr/>
        </p:nvSpPr>
        <p:spPr>
          <a:xfrm>
            <a:off x="566772" y="1171165"/>
            <a:ext cx="5473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Técnicas de adaptação: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Regras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8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86281" y="1054856"/>
            <a:ext cx="4657724" cy="3863902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9"/>
          <p:cNvSpPr txBox="1"/>
          <p:nvPr/>
        </p:nvSpPr>
        <p:spPr>
          <a:xfrm>
            <a:off x="566772" y="1171165"/>
            <a:ext cx="5473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Técnicas de adaptação: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Regras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39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86281" y="1039968"/>
            <a:ext cx="4657726" cy="3865529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0"/>
          <p:cNvSpPr txBox="1"/>
          <p:nvPr/>
        </p:nvSpPr>
        <p:spPr>
          <a:xfrm>
            <a:off x="566772" y="1171165"/>
            <a:ext cx="5473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Técnicas de adaptação: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Regras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40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2"/>
          <p:cNvSpPr txBox="1"/>
          <p:nvPr/>
        </p:nvSpPr>
        <p:spPr>
          <a:xfrm>
            <a:off x="985404" y="1284323"/>
            <a:ext cx="7391100" cy="3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</a:pPr>
            <a:r>
              <a:rPr lang="pt-PT" sz="4400" dirty="0">
                <a:latin typeface="Calibri"/>
                <a:ea typeface="Calibri"/>
                <a:cs typeface="Calibri"/>
                <a:sym typeface="Calibri"/>
              </a:rPr>
              <a:t>Ferramentas:</a:t>
            </a:r>
            <a:endParaRPr sz="2000" dirty="0"/>
          </a:p>
          <a:p>
            <a:pPr marL="254000" marR="0" lvl="0" indent="-2476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Calibri"/>
              <a:buChar char="•"/>
            </a:pPr>
            <a:r>
              <a:rPr lang="pt-PT" sz="2800" dirty="0" err="1">
                <a:latin typeface="Calibri"/>
                <a:ea typeface="Calibri"/>
                <a:cs typeface="Calibri"/>
                <a:sym typeface="Calibri"/>
              </a:rPr>
              <a:t>myCBR</a:t>
            </a:r>
            <a:r>
              <a:rPr lang="pt-PT" sz="2800" dirty="0">
                <a:latin typeface="Calibri"/>
                <a:ea typeface="Calibri"/>
                <a:cs typeface="Calibri"/>
                <a:sym typeface="Calibri"/>
              </a:rPr>
              <a:t> (análise de similaridade)</a:t>
            </a:r>
          </a:p>
          <a:p>
            <a:pPr marL="254000" lvl="1" indent="-247650">
              <a:lnSpc>
                <a:spcPct val="90000"/>
              </a:lnSpc>
              <a:spcBef>
                <a:spcPts val="800"/>
              </a:spcBef>
              <a:buSzPts val="1500"/>
              <a:buFont typeface="Calibri"/>
              <a:buChar char="•"/>
            </a:pPr>
            <a:r>
              <a:rPr lang="pt-PT" sz="2800" dirty="0" err="1">
                <a:latin typeface="Calibri"/>
                <a:ea typeface="Calibri"/>
                <a:cs typeface="Calibri"/>
                <a:sym typeface="Calibri"/>
              </a:rPr>
              <a:t>jColibri</a:t>
            </a:r>
            <a:r>
              <a:rPr lang="pt-PT" sz="2800" dirty="0">
                <a:latin typeface="Calibri"/>
                <a:ea typeface="Calibri"/>
                <a:cs typeface="Calibri"/>
                <a:sym typeface="Calibri"/>
              </a:rPr>
              <a:t> (Framework, java, </a:t>
            </a:r>
            <a:r>
              <a:rPr lang="pt-PT" sz="2800" dirty="0" err="1">
                <a:latin typeface="Calibri"/>
                <a:ea typeface="Calibri"/>
                <a:cs typeface="Calibri"/>
                <a:sym typeface="Calibri"/>
              </a:rPr>
              <a:t>white</a:t>
            </a:r>
            <a:r>
              <a:rPr lang="pt-PT" sz="2800" dirty="0">
                <a:latin typeface="Calibri"/>
                <a:ea typeface="Calibri"/>
                <a:cs typeface="Calibri"/>
                <a:sym typeface="Calibri"/>
              </a:rPr>
              <a:t>-box interna)</a:t>
            </a:r>
            <a:endParaRPr sz="2800" dirty="0">
              <a:latin typeface="Calibri"/>
              <a:ea typeface="Calibri"/>
              <a:cs typeface="Calibri"/>
              <a:sym typeface="Calibri"/>
            </a:endParaRPr>
          </a:p>
          <a:p>
            <a:pPr marL="254000" marR="0" lvl="0" indent="-2476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Calibri"/>
              <a:buChar char="•"/>
            </a:pPr>
            <a:r>
              <a:rPr lang="pt-PT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CBR Shell (ferramenta básica, controlo de pesos de forma manual ou com algoritmos genéticos)</a:t>
            </a:r>
            <a:endParaRPr sz="28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42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/>
          <p:nvPr/>
        </p:nvSpPr>
        <p:spPr>
          <a:xfrm>
            <a:off x="1123650" y="3787572"/>
            <a:ext cx="68967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PT" sz="2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Cassiopee</a:t>
            </a: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(Diagnóstico de Máquinas) – Diagnóstico em aviões - empresas partilham base de casos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PT" sz="2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Clavier</a:t>
            </a: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(Suporte à decisão)  - Processos industriais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127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215900" marR="0" lvl="0" indent="-127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2000" b="0" i="0" u="none" strike="noStrike" dirty="0">
              <a:latin typeface="Arial"/>
              <a:ea typeface="Arial"/>
              <a:cs typeface="Arial"/>
              <a:sym typeface="Arial"/>
            </a:endParaRPr>
          </a:p>
          <a:p>
            <a:pPr marL="215900" marR="0" lvl="0" indent="-127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2000" b="0" i="0" u="none" strike="noStrik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43"/>
          <p:cNvSpPr txBox="1"/>
          <p:nvPr/>
        </p:nvSpPr>
        <p:spPr>
          <a:xfrm>
            <a:off x="1098101" y="1185975"/>
            <a:ext cx="4417327" cy="339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latin typeface="Calibri"/>
                <a:ea typeface="Calibri"/>
                <a:cs typeface="Calibri"/>
                <a:sym typeface="Calibri"/>
              </a:rPr>
              <a:t>Soluções no mercado (Tipos)</a:t>
            </a:r>
            <a:endParaRPr sz="2400" dirty="0"/>
          </a:p>
        </p:txBody>
      </p:sp>
      <p:sp>
        <p:nvSpPr>
          <p:cNvPr id="287" name="Google Shape;287;p43"/>
          <p:cNvSpPr txBox="1"/>
          <p:nvPr/>
        </p:nvSpPr>
        <p:spPr>
          <a:xfrm>
            <a:off x="1123650" y="1256818"/>
            <a:ext cx="6542025" cy="1735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Diagnóstico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Centrais de Ajuda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Avaliação (Finanças e marketing) 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Suporte à decisão 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43"/>
          <p:cNvSpPr txBox="1"/>
          <p:nvPr/>
        </p:nvSpPr>
        <p:spPr>
          <a:xfrm>
            <a:off x="2155372" y="1200150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43"/>
          <p:cNvSpPr txBox="1"/>
          <p:nvPr/>
        </p:nvSpPr>
        <p:spPr>
          <a:xfrm>
            <a:off x="1098101" y="3376162"/>
            <a:ext cx="2022471" cy="69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latin typeface="Calibri"/>
                <a:ea typeface="Calibri"/>
                <a:cs typeface="Calibri"/>
                <a:sym typeface="Calibri"/>
              </a:rPr>
              <a:t>Aplicações: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43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</a:t>
            </a:r>
            <a:r>
              <a:rPr lang="pt-PT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Based</a:t>
            </a:r>
            <a:r>
              <a:rPr lang="pt-PT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Reasoning</a:t>
            </a:r>
            <a:endParaRPr sz="21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>
            <a:spLocks noGrp="1"/>
          </p:cNvSpPr>
          <p:nvPr>
            <p:ph type="ctrTitle"/>
          </p:nvPr>
        </p:nvSpPr>
        <p:spPr>
          <a:xfrm>
            <a:off x="389058" y="86720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sz="1000" dirty="0"/>
          </a:p>
          <a:p>
            <a:pPr lvl="0" algn="l">
              <a:lnSpc>
                <a:spcPct val="115000"/>
              </a:lnSpc>
            </a:pPr>
            <a:br>
              <a:rPr lang="pt-PT" sz="4000" dirty="0">
                <a:solidFill>
                  <a:srgbClr val="F3F3F3"/>
                </a:solidFill>
              </a:rPr>
            </a:br>
            <a:r>
              <a:rPr lang="pt-PT" sz="4000" dirty="0">
                <a:solidFill>
                  <a:srgbClr val="F3F3F3"/>
                </a:solidFill>
              </a:rPr>
              <a:t>Artificial Neural Networks</a:t>
            </a:r>
            <a:br>
              <a:rPr lang="pt-PT" sz="4000" dirty="0">
                <a:solidFill>
                  <a:srgbClr val="F3F3F3"/>
                </a:solidFill>
              </a:rPr>
            </a:br>
            <a:endParaRPr lang="pt-PT" sz="4000" dirty="0">
              <a:solidFill>
                <a:srgbClr val="F3F3F3"/>
              </a:solidFill>
            </a:endParaRPr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075" y="364525"/>
            <a:ext cx="1202652" cy="5993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C238F4C8-1A77-4B6A-84FC-96CC35D3F4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8857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5"/>
          <p:cNvSpPr txBox="1">
            <a:spLocks noGrp="1"/>
          </p:cNvSpPr>
          <p:nvPr>
            <p:ph type="body" idx="1"/>
          </p:nvPr>
        </p:nvSpPr>
        <p:spPr>
          <a:xfrm>
            <a:off x="792286" y="1540698"/>
            <a:ext cx="7958607" cy="3168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rgbClr val="000000"/>
              </a:buClr>
            </a:pPr>
            <a:r>
              <a:rPr lang="pt-BR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Base </a:t>
            </a:r>
            <a:r>
              <a:rPr lang="pt-BR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 Deep Learning;</a:t>
            </a:r>
          </a:p>
          <a:p>
            <a:pPr lvl="0">
              <a:buClr>
                <a:srgbClr val="000000"/>
              </a:buClr>
            </a:pPr>
            <a:r>
              <a:rPr lang="pt-BR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Inspirado</a:t>
            </a:r>
            <a:r>
              <a:rPr lang="pt-BR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pela estrutura do cérebro humano.</a:t>
            </a:r>
          </a:p>
          <a:p>
            <a:pPr marL="114300" lvl="0" indent="0">
              <a:buClr>
                <a:srgbClr val="000000"/>
              </a:buClr>
              <a:buNone/>
            </a:pPr>
            <a:endParaRPr lang="pt-BR"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buClr>
                <a:srgbClr val="000000"/>
              </a:buClr>
            </a:pPr>
            <a:r>
              <a:rPr lang="pt-BR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Recebem</a:t>
            </a:r>
            <a:r>
              <a:rPr lang="pt-BR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um determinado conjunto de </a:t>
            </a:r>
            <a:r>
              <a:rPr lang="pt-BR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dados;</a:t>
            </a:r>
          </a:p>
          <a:p>
            <a:pPr lvl="0">
              <a:buClr>
                <a:srgbClr val="000000"/>
              </a:buClr>
            </a:pPr>
            <a:r>
              <a:rPr lang="pt-BR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Treino</a:t>
            </a:r>
            <a:r>
              <a:rPr lang="pt-BR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para reconhecerem </a:t>
            </a:r>
            <a:r>
              <a:rPr lang="pt-BR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padrões</a:t>
            </a:r>
            <a:r>
              <a:rPr lang="pt-BR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dentro destes dados;</a:t>
            </a:r>
          </a:p>
          <a:p>
            <a:pPr lvl="0">
              <a:buClr>
                <a:srgbClr val="000000"/>
              </a:buClr>
            </a:pPr>
            <a:r>
              <a:rPr lang="pt-BR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Prevêm</a:t>
            </a:r>
            <a:r>
              <a:rPr lang="pt-BR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resultados.</a:t>
            </a:r>
            <a:endParaRPr sz="2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45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PT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Redes Neuronais Artificiais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PT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Artificial Neural Networks</a:t>
            </a:r>
            <a:endParaRPr kumimoji="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1797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PT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Redes Neuronais Artificiais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PT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Artificial Neural Networks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76DB4CD-D3AD-43FD-9589-C07BEF4349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4100" y="1726407"/>
            <a:ext cx="44958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640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>
            <a:spLocks noGrp="1"/>
          </p:cNvSpPr>
          <p:nvPr>
            <p:ph type="body" idx="1"/>
          </p:nvPr>
        </p:nvSpPr>
        <p:spPr>
          <a:xfrm>
            <a:off x="859385" y="1497405"/>
            <a:ext cx="7917145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6350" marR="0" lvl="0" indent="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</a:pPr>
            <a:endParaRPr lang="pt-PT"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350" marR="0" lvl="0" indent="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</a:pP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“A case-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based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reasoner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solves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new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problems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by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adapting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solutions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that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were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used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to solve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old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problems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.” </a:t>
            </a:r>
          </a:p>
          <a:p>
            <a:pPr marL="6350" marR="0" lvl="0" indent="0" algn="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</a:pPr>
            <a:endParaRPr lang="pt-PT" sz="2400" dirty="0">
              <a:solidFill>
                <a:srgbClr val="000000"/>
              </a:solidFill>
            </a:endParaRPr>
          </a:p>
          <a:p>
            <a:pPr marL="6350" marR="0" lvl="0" indent="0" algn="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</a:pP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Riesbeck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&amp; </a:t>
            </a:r>
            <a:r>
              <a:rPr lang="pt-PT" sz="2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Schank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1989</a:t>
            </a: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140" name="Google Shape;140;p26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5"/>
          <p:cNvSpPr txBox="1">
            <a:spLocks noGrp="1"/>
          </p:cNvSpPr>
          <p:nvPr>
            <p:ph type="body" idx="1"/>
          </p:nvPr>
        </p:nvSpPr>
        <p:spPr>
          <a:xfrm>
            <a:off x="510275" y="1090850"/>
            <a:ext cx="8520600" cy="14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pt-PT" sz="20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Aprendizagem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endParaRPr lang="pt-PT" sz="2000"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 sz="20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Supervisionada:</a:t>
            </a:r>
            <a:r>
              <a:rPr lang="pt-PT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Método de treino em que o </a:t>
            </a:r>
            <a:r>
              <a:rPr lang="pt-PT" sz="2000" b="1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r>
              <a:rPr lang="pt-PT" sz="20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já está anotado </a:t>
            </a:r>
            <a:r>
              <a:rPr lang="pt-PT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 forma que a rede tenha acesso às respostas;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pt-PT"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endParaRPr lang="pt-PT" sz="2000"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 sz="20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Não supervisionada:</a:t>
            </a:r>
            <a:r>
              <a:rPr lang="pt-PT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Ideal para </a:t>
            </a:r>
            <a:r>
              <a:rPr lang="pt-PT" sz="2000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datasets</a:t>
            </a:r>
            <a:r>
              <a:rPr lang="pt-PT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que </a:t>
            </a:r>
            <a:r>
              <a:rPr lang="pt-PT" sz="20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não tenham qualquer tipo de notação </a:t>
            </a:r>
            <a:r>
              <a:rPr lang="pt-PT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este método consiste na própria rede atribuir </a:t>
            </a:r>
            <a:r>
              <a:rPr lang="pt-PT" sz="2000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labels</a:t>
            </a:r>
            <a:r>
              <a:rPr lang="pt-PT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 cada categoria que consiga diferencia baseado nos padrões encontrados.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45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PT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Redes Neuronais Artificiais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lvl="0">
              <a:defRPr/>
            </a:pPr>
            <a:r>
              <a:rPr lang="pt-PT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Artificial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18703442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27ED2DE-0778-4A32-AEA8-2C68EF623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9216" y="1084384"/>
            <a:ext cx="5621985" cy="4059116"/>
          </a:xfrm>
          <a:prstGeom prst="rect">
            <a:avLst/>
          </a:prstGeom>
        </p:spPr>
      </p:pic>
      <p:sp>
        <p:nvSpPr>
          <p:cNvPr id="302" name="Google Shape;302;p45"/>
          <p:cNvSpPr txBox="1"/>
          <p:nvPr/>
        </p:nvSpPr>
        <p:spPr>
          <a:xfrm>
            <a:off x="1987442" y="212125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PT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Redes Neuronais Artificiais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lvl="0">
              <a:defRPr/>
            </a:pPr>
            <a:r>
              <a:rPr lang="pt-PT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Artificial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2371458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5"/>
          <p:cNvSpPr txBox="1">
            <a:spLocks noGrp="1"/>
          </p:cNvSpPr>
          <p:nvPr>
            <p:ph type="body" idx="1"/>
          </p:nvPr>
        </p:nvSpPr>
        <p:spPr>
          <a:xfrm>
            <a:off x="590388" y="1150783"/>
            <a:ext cx="8520600" cy="3780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>
              <a:buClr>
                <a:srgbClr val="000000"/>
              </a:buClr>
              <a:buNone/>
            </a:pPr>
            <a:r>
              <a:rPr lang="pt-PT" sz="20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Soluções existentes no mercado</a:t>
            </a:r>
          </a:p>
          <a:p>
            <a:pPr lvl="0">
              <a:buClr>
                <a:srgbClr val="000000"/>
              </a:buClr>
            </a:pPr>
            <a:endParaRPr lang="pt-PT" sz="2000"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buClr>
                <a:srgbClr val="000000"/>
              </a:buClr>
            </a:pPr>
            <a:r>
              <a:rPr lang="pt-PT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Reconhecimento facial e de objetos: </a:t>
            </a:r>
            <a:r>
              <a:rPr lang="pt-PT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 o auxilio de uma camara já é possível identificar uma pessoa, estipular a sua idade ou classificação de objetos.</a:t>
            </a:r>
          </a:p>
          <a:p>
            <a:pPr marL="114300" lvl="0" indent="0">
              <a:buClr>
                <a:srgbClr val="000000"/>
              </a:buClr>
              <a:buNone/>
            </a:pPr>
            <a:endParaRPr lang="pt-PT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buClr>
                <a:srgbClr val="000000"/>
              </a:buClr>
            </a:pPr>
            <a:r>
              <a:rPr lang="pt-PT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Diagnóstico médico: </a:t>
            </a:r>
            <a:r>
              <a:rPr lang="pt-PT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 </a:t>
            </a:r>
            <a:r>
              <a:rPr lang="pt-PT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datasets</a:t>
            </a:r>
            <a:r>
              <a:rPr lang="pt-PT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robustos é possível diagnosticar a existência de cancro sobre apresentação de imagens médicas (Raio X, Ressonância magnética).</a:t>
            </a:r>
          </a:p>
          <a:p>
            <a:pPr lvl="0">
              <a:buClr>
                <a:srgbClr val="000000"/>
              </a:buClr>
            </a:pPr>
            <a:endParaRPr lang="pt-PT"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buClr>
                <a:srgbClr val="000000"/>
              </a:buClr>
            </a:pPr>
            <a:r>
              <a:rPr lang="pt-PT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Algoritmos de previsão: </a:t>
            </a:r>
            <a:r>
              <a:rPr lang="pt-PT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 base em dados passados pode-se analisar o comportamento da subida ou descida de ações na bolsa.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endParaRPr lang="pt-PT"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45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PT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Redes Neuronais Artificiais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lvl="0">
              <a:defRPr/>
            </a:pPr>
            <a:r>
              <a:rPr lang="pt-PT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Artificial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39428685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>
            <a:spLocks noGrp="1"/>
          </p:cNvSpPr>
          <p:nvPr>
            <p:ph type="ctrTitle"/>
          </p:nvPr>
        </p:nvSpPr>
        <p:spPr>
          <a:xfrm>
            <a:off x="389058" y="86720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sz="1000" dirty="0"/>
          </a:p>
          <a:p>
            <a:pPr lvl="0" algn="l">
              <a:lnSpc>
                <a:spcPct val="115000"/>
              </a:lnSpc>
            </a:pPr>
            <a:br>
              <a:rPr lang="pt-PT" sz="4000" dirty="0">
                <a:solidFill>
                  <a:srgbClr val="F3F3F3"/>
                </a:solidFill>
              </a:rPr>
            </a:br>
            <a:r>
              <a:rPr lang="pt-PT" sz="4000" dirty="0" err="1">
                <a:solidFill>
                  <a:srgbClr val="F3F3F3"/>
                </a:solidFill>
              </a:rPr>
              <a:t>Support</a:t>
            </a:r>
            <a:r>
              <a:rPr lang="pt-PT" sz="4000" dirty="0">
                <a:solidFill>
                  <a:srgbClr val="F3F3F3"/>
                </a:solidFill>
              </a:rPr>
              <a:t> </a:t>
            </a:r>
            <a:r>
              <a:rPr lang="pt-PT" sz="4000" dirty="0" err="1">
                <a:solidFill>
                  <a:srgbClr val="F3F3F3"/>
                </a:solidFill>
              </a:rPr>
              <a:t>Vector</a:t>
            </a:r>
            <a:r>
              <a:rPr lang="pt-PT" sz="4000" dirty="0">
                <a:solidFill>
                  <a:srgbClr val="F3F3F3"/>
                </a:solidFill>
              </a:rPr>
              <a:t> </a:t>
            </a:r>
            <a:r>
              <a:rPr lang="pt-PT" sz="4000" dirty="0" err="1">
                <a:solidFill>
                  <a:srgbClr val="F3F3F3"/>
                </a:solidFill>
              </a:rPr>
              <a:t>Machine</a:t>
            </a:r>
            <a:br>
              <a:rPr lang="pt-PT" sz="4000" dirty="0">
                <a:solidFill>
                  <a:srgbClr val="F3F3F3"/>
                </a:solidFill>
              </a:rPr>
            </a:br>
            <a:endParaRPr lang="pt-PT" sz="4000" dirty="0">
              <a:solidFill>
                <a:srgbClr val="F3F3F3"/>
              </a:solidFill>
            </a:endParaRPr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075" y="364525"/>
            <a:ext cx="1202652" cy="5993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FD5DC376-6BF9-4604-9F56-A0475E9AC7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90161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8"/>
          <p:cNvSpPr txBox="1">
            <a:spLocks noGrp="1"/>
          </p:cNvSpPr>
          <p:nvPr>
            <p:ph type="body" idx="1"/>
          </p:nvPr>
        </p:nvSpPr>
        <p:spPr>
          <a:xfrm>
            <a:off x="1102596" y="1608981"/>
            <a:ext cx="7375713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spcBef>
                <a:spcPts val="1600"/>
              </a:spcBef>
              <a:spcAft>
                <a:spcPts val="1600"/>
              </a:spcAft>
            </a:pPr>
            <a:r>
              <a:rPr lang="pt-PT" sz="240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Algoritmo linear binário não probabilístico;</a:t>
            </a:r>
          </a:p>
          <a:p>
            <a:pPr marL="285750" indent="-285750" algn="just">
              <a:spcBef>
                <a:spcPts val="1600"/>
              </a:spcBef>
              <a:spcAft>
                <a:spcPts val="1600"/>
              </a:spcAft>
            </a:pPr>
            <a:r>
              <a:rPr lang="pt-PT" sz="240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Aprendizagem supervisionada;</a:t>
            </a:r>
            <a:endParaRPr sz="2400" dirty="0">
              <a:solidFill>
                <a:srgbClr val="000000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323" name="Google Shape;323;p48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</a:t>
            </a:r>
            <a:r>
              <a:rPr lang="pt-PT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vector</a:t>
            </a:r>
            <a:r>
              <a:rPr lang="pt-PT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machine</a:t>
            </a:r>
            <a:endParaRPr sz="2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Máquinas</a:t>
            </a:r>
            <a:r>
              <a:rPr lang="pt-PT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de Vetores Suporte</a:t>
            </a:r>
            <a:endParaRPr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/>
          <p:cNvSpPr txBox="1">
            <a:spLocks noGrp="1"/>
          </p:cNvSpPr>
          <p:nvPr>
            <p:ph type="title"/>
          </p:nvPr>
        </p:nvSpPr>
        <p:spPr>
          <a:xfrm>
            <a:off x="6234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1" dirty="0">
                <a:latin typeface="Calibri"/>
                <a:ea typeface="Calibri"/>
                <a:cs typeface="Calibri"/>
                <a:sym typeface="Calibri"/>
              </a:rPr>
              <a:t>Capacidade de aprendizagem</a:t>
            </a:r>
            <a:endParaRPr sz="21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49"/>
          <p:cNvSpPr txBox="1">
            <a:spLocks noGrp="1"/>
          </p:cNvSpPr>
          <p:nvPr>
            <p:ph type="body" idx="1"/>
          </p:nvPr>
        </p:nvSpPr>
        <p:spPr>
          <a:xfrm>
            <a:off x="846250" y="1710126"/>
            <a:ext cx="403745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Define:</a:t>
            </a:r>
            <a:endParaRPr sz="2400" dirty="0">
              <a:solidFill>
                <a:srgbClr val="000000"/>
              </a:solidFill>
              <a:latin typeface="Calibri"/>
              <a:cs typeface="Calibri"/>
              <a:sym typeface="Calibri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pt-PT" sz="240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Vetores de suporte;</a:t>
            </a: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pt-PT" sz="2400" dirty="0" err="1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Hiperplano</a:t>
            </a:r>
            <a:r>
              <a:rPr lang="pt-PT" sz="240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.</a:t>
            </a:r>
            <a:endParaRPr sz="2400" dirty="0">
              <a:solidFill>
                <a:srgbClr val="000000"/>
              </a:solidFill>
              <a:latin typeface="Calibri"/>
              <a:cs typeface="Calibri"/>
              <a:sym typeface="Calibri"/>
            </a:endParaRPr>
          </a:p>
        </p:txBody>
      </p:sp>
      <p:pic>
        <p:nvPicPr>
          <p:cNvPr id="330" name="Google Shape;33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1800" y="1284325"/>
            <a:ext cx="4695825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49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 vector machine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PT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Máquinas de Vetores Suporte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1"/>
          <p:cNvSpPr txBox="1">
            <a:spLocks noGrp="1"/>
          </p:cNvSpPr>
          <p:nvPr>
            <p:ph type="title"/>
          </p:nvPr>
        </p:nvSpPr>
        <p:spPr>
          <a:xfrm>
            <a:off x="616500" y="978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1" dirty="0" err="1">
                <a:latin typeface="Calibri"/>
                <a:ea typeface="Calibri"/>
                <a:cs typeface="Calibri"/>
                <a:sym typeface="Calibri"/>
              </a:rPr>
              <a:t>Outliers</a:t>
            </a:r>
            <a:endParaRPr sz="2100" b="1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6" name="Google Shape;346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050625"/>
            <a:ext cx="3189194" cy="2691611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51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</a:t>
            </a:r>
            <a:r>
              <a:rPr lang="pt-PT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vector</a:t>
            </a:r>
            <a:r>
              <a:rPr lang="pt-PT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4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machine</a:t>
            </a:r>
            <a:endParaRPr sz="2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PT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Máquinas</a:t>
            </a:r>
            <a:r>
              <a:rPr lang="pt-PT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de Vetores Suporte</a:t>
            </a:r>
            <a:endParaRPr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B1491E4-765F-4101-9917-CF842A3454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120" y="2317427"/>
            <a:ext cx="3429281" cy="202936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1850" y="1480622"/>
            <a:ext cx="4260300" cy="3173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52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 vector machine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PT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Máquinas de Vetores Suporte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4"/>
          <p:cNvSpPr txBox="1">
            <a:spLocks noGrp="1"/>
          </p:cNvSpPr>
          <p:nvPr>
            <p:ph type="title"/>
          </p:nvPr>
        </p:nvSpPr>
        <p:spPr>
          <a:xfrm>
            <a:off x="682430" y="1110201"/>
            <a:ext cx="506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1" dirty="0" err="1">
                <a:latin typeface="Calibri"/>
                <a:ea typeface="Calibri"/>
                <a:cs typeface="Calibri"/>
                <a:sym typeface="Calibri"/>
              </a:rPr>
              <a:t>Kernel</a:t>
            </a:r>
            <a:r>
              <a:rPr lang="pt-PT" sz="21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100" b="1" dirty="0" err="1">
                <a:latin typeface="Calibri"/>
                <a:ea typeface="Calibri"/>
                <a:cs typeface="Calibri"/>
                <a:sym typeface="Calibri"/>
              </a:rPr>
              <a:t>Trick</a:t>
            </a:r>
            <a:endParaRPr sz="2100" b="1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8" name="Google Shape;368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081479"/>
            <a:ext cx="4025245" cy="2371768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54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 vector machine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54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 vector machine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PT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Máquinas de Vetores Suporte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0CD4EF5-D3C9-45CF-A151-EC18AE5C82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775" y="2081479"/>
            <a:ext cx="3634225" cy="1730762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4"/>
          <p:cNvSpPr txBox="1">
            <a:spLocks noGrp="1"/>
          </p:cNvSpPr>
          <p:nvPr>
            <p:ph type="title"/>
          </p:nvPr>
        </p:nvSpPr>
        <p:spPr>
          <a:xfrm>
            <a:off x="682430" y="1110201"/>
            <a:ext cx="506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1" dirty="0" err="1">
                <a:latin typeface="Calibri"/>
                <a:ea typeface="Calibri"/>
                <a:cs typeface="Calibri"/>
                <a:sym typeface="Calibri"/>
              </a:rPr>
              <a:t>Kernel</a:t>
            </a:r>
            <a:r>
              <a:rPr lang="pt-PT" sz="21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100" b="1" dirty="0" err="1">
                <a:latin typeface="Calibri"/>
                <a:ea typeface="Calibri"/>
                <a:cs typeface="Calibri"/>
                <a:sym typeface="Calibri"/>
              </a:rPr>
              <a:t>Trick</a:t>
            </a:r>
            <a:endParaRPr sz="21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54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 vector machine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54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 vector machine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PT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Máquinas de Vetores Suporte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958B7FA-2D25-4FD4-8C8D-F412B25D1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82" y="2051377"/>
            <a:ext cx="3974222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EAF9C5E-3FF8-48D4-BC0B-ACC2ED130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613" y="2051377"/>
            <a:ext cx="3974222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5659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>
            <a:spLocks noGrp="1"/>
          </p:cNvSpPr>
          <p:nvPr>
            <p:ph type="title"/>
          </p:nvPr>
        </p:nvSpPr>
        <p:spPr>
          <a:xfrm>
            <a:off x="932900" y="1392836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</a:pPr>
            <a:r>
              <a:rPr lang="pt-PT" sz="2400" b="1" dirty="0">
                <a:solidFill>
                  <a:srgbClr val="000000"/>
                </a:solidFill>
              </a:rPr>
              <a:t>CBR no dia a dia</a:t>
            </a:r>
            <a:endParaRPr sz="24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147" name="Google Shape;147;p27"/>
          <p:cNvSpPr txBox="1">
            <a:spLocks noGrp="1"/>
          </p:cNvSpPr>
          <p:nvPr>
            <p:ph type="body" idx="1"/>
          </p:nvPr>
        </p:nvSpPr>
        <p:spPr>
          <a:xfrm>
            <a:off x="932900" y="2051167"/>
            <a:ext cx="7629986" cy="2478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marR="0" lvl="0" indent="-1714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</a:pPr>
            <a:r>
              <a:rPr lang="pt-PT" sz="2400" dirty="0">
                <a:solidFill>
                  <a:srgbClr val="000000"/>
                </a:solidFill>
              </a:rPr>
              <a:t>Médico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receita medicamentos</a:t>
            </a:r>
            <a:endParaRPr sz="2400" dirty="0">
              <a:solidFill>
                <a:srgbClr val="000000"/>
              </a:solidFill>
            </a:endParaRPr>
          </a:p>
          <a:p>
            <a:pPr marL="177800" marR="0" lvl="0" indent="-171450" algn="just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</a:pPr>
            <a:r>
              <a:rPr lang="pt-PT" sz="2400" dirty="0">
                <a:solidFill>
                  <a:srgbClr val="000000"/>
                </a:solidFill>
              </a:rPr>
              <a:t>Mecânico diagnostica problema no carro</a:t>
            </a:r>
          </a:p>
          <a:p>
            <a:pPr marL="177800" marR="0" lvl="0" indent="-171450" algn="just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</a:pPr>
            <a:r>
              <a:rPr lang="pt-PT" sz="2400" dirty="0">
                <a:solidFill>
                  <a:srgbClr val="000000"/>
                </a:solidFill>
              </a:rPr>
              <a:t>Quando u</a:t>
            </a:r>
            <a:r>
              <a:rPr lang="pt-PT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 programador/engenheiro de software resolve um problema semelhante aos que já tinha resolvido no passado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/>
          <p:cNvSpPr txBox="1">
            <a:spLocks noGrp="1"/>
          </p:cNvSpPr>
          <p:nvPr>
            <p:ph type="title"/>
          </p:nvPr>
        </p:nvSpPr>
        <p:spPr>
          <a:xfrm>
            <a:off x="6234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1" dirty="0">
                <a:latin typeface="Calibri"/>
                <a:ea typeface="Calibri"/>
                <a:cs typeface="Calibri"/>
                <a:sym typeface="Calibri"/>
              </a:rPr>
              <a:t>Linear vs. RBF</a:t>
            </a:r>
            <a:endParaRPr sz="21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49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 vector machine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PT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Máquinas de Vetores Suporte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7222E0A-D455-46A3-A077-DCFB542E1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2102" y="1648653"/>
            <a:ext cx="4659796" cy="3494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6370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5"/>
          <p:cNvSpPr txBox="1">
            <a:spLocks noGrp="1"/>
          </p:cNvSpPr>
          <p:nvPr>
            <p:ph type="title"/>
          </p:nvPr>
        </p:nvSpPr>
        <p:spPr>
          <a:xfrm>
            <a:off x="1186655" y="1113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latin typeface="Calibri"/>
                <a:ea typeface="Calibri"/>
                <a:cs typeface="Calibri"/>
                <a:sym typeface="Calibri"/>
              </a:rPr>
              <a:t>Ferramentas: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55"/>
          <p:cNvSpPr txBox="1">
            <a:spLocks noGrp="1"/>
          </p:cNvSpPr>
          <p:nvPr>
            <p:ph type="body" idx="1"/>
          </p:nvPr>
        </p:nvSpPr>
        <p:spPr>
          <a:xfrm>
            <a:off x="1287122" y="1754259"/>
            <a:ext cx="6737380" cy="32535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PT" sz="2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Weka</a:t>
            </a:r>
            <a:r>
              <a:rPr lang="pt-PT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  <a:p>
            <a:pPr lvl="0"/>
            <a:r>
              <a:rPr lang="pt-PT" sz="2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RapidMiner</a:t>
            </a:r>
            <a:r>
              <a:rPr lang="pt-PT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  <a:p>
            <a:pPr lvl="0"/>
            <a:r>
              <a:rPr lang="pt-PT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KNIME;</a:t>
            </a:r>
          </a:p>
          <a:p>
            <a:pPr lvl="0"/>
            <a:r>
              <a:rPr lang="pt-PT" sz="2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tinySVM</a:t>
            </a:r>
            <a:r>
              <a:rPr lang="pt-PT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  <a:p>
            <a:pPr lvl="0"/>
            <a:r>
              <a:rPr lang="pt-PT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LIBSVM;</a:t>
            </a:r>
          </a:p>
          <a:p>
            <a:pPr lvl="0"/>
            <a:r>
              <a:rPr lang="pt-PT" sz="2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mySVM</a:t>
            </a:r>
            <a:r>
              <a:rPr lang="pt-PT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  <a:p>
            <a:pPr lvl="0"/>
            <a:r>
              <a:rPr lang="pt-PT" sz="2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SVMLight</a:t>
            </a:r>
            <a:r>
              <a:rPr lang="pt-PT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</p:txBody>
      </p:sp>
      <p:sp>
        <p:nvSpPr>
          <p:cNvPr id="377" name="Google Shape;377;p55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 vector machine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PT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Máquinas de Vetores Suporte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6"/>
          <p:cNvSpPr txBox="1">
            <a:spLocks noGrp="1"/>
          </p:cNvSpPr>
          <p:nvPr>
            <p:ph type="title"/>
          </p:nvPr>
        </p:nvSpPr>
        <p:spPr>
          <a:xfrm>
            <a:off x="1079327" y="128432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latin typeface="Calibri"/>
                <a:ea typeface="Calibri"/>
                <a:cs typeface="Calibri"/>
                <a:sym typeface="Calibri"/>
              </a:rPr>
              <a:t>Soluções no Mercado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56"/>
          <p:cNvSpPr txBox="1">
            <a:spLocks noGrp="1"/>
          </p:cNvSpPr>
          <p:nvPr>
            <p:ph type="body" idx="1"/>
          </p:nvPr>
        </p:nvSpPr>
        <p:spPr>
          <a:xfrm>
            <a:off x="1455331" y="2150977"/>
            <a:ext cx="8235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PT" sz="2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Reconhecimento de manuscritos;</a:t>
            </a:r>
          </a:p>
          <a:p>
            <a:pPr lvl="0"/>
            <a:r>
              <a:rPr lang="pt-PT" sz="2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Categorização de texto;</a:t>
            </a:r>
          </a:p>
          <a:p>
            <a:pPr lvl="0"/>
            <a:r>
              <a:rPr lang="pt-PT" sz="24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Classiﬁcação</a:t>
            </a:r>
            <a:r>
              <a:rPr lang="pt-PT" sz="2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de imagens;</a:t>
            </a:r>
          </a:p>
          <a:p>
            <a:pPr lvl="0"/>
            <a:r>
              <a:rPr lang="pt-PT" sz="2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Bioinformática;</a:t>
            </a:r>
          </a:p>
          <a:p>
            <a:pPr lvl="0"/>
            <a:r>
              <a:rPr lang="pt-PT" sz="2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Deteção Facial.</a:t>
            </a:r>
          </a:p>
        </p:txBody>
      </p:sp>
      <p:sp>
        <p:nvSpPr>
          <p:cNvPr id="384" name="Google Shape;384;p56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 vector machine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PT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Máquinas de Vetores Suporte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>
            <a:spLocks noGrp="1"/>
          </p:cNvSpPr>
          <p:nvPr>
            <p:ph type="ctrTitle"/>
          </p:nvPr>
        </p:nvSpPr>
        <p:spPr>
          <a:xfrm>
            <a:off x="389058" y="86720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sz="1000" dirty="0"/>
          </a:p>
          <a:p>
            <a:pPr lvl="0" algn="l">
              <a:lnSpc>
                <a:spcPct val="115000"/>
              </a:lnSpc>
            </a:pPr>
            <a:r>
              <a:rPr lang="en-US" sz="2800" dirty="0">
                <a:solidFill>
                  <a:srgbClr val="F3F3F3"/>
                </a:solidFill>
              </a:rPr>
              <a:t>Cased Based Reasoning</a:t>
            </a:r>
            <a:br>
              <a:rPr lang="en-US" sz="2800" dirty="0">
                <a:solidFill>
                  <a:srgbClr val="F3F3F3"/>
                </a:solidFill>
              </a:rPr>
            </a:br>
            <a:r>
              <a:rPr lang="en-US" sz="2800" dirty="0">
                <a:solidFill>
                  <a:srgbClr val="F3F3F3"/>
                </a:solidFill>
              </a:rPr>
              <a:t>Artificial Neural Networks</a:t>
            </a:r>
            <a:br>
              <a:rPr lang="en-US" sz="2800" dirty="0">
                <a:solidFill>
                  <a:srgbClr val="F3F3F3"/>
                </a:solidFill>
              </a:rPr>
            </a:br>
            <a:r>
              <a:rPr lang="en-US" sz="2800" dirty="0">
                <a:solidFill>
                  <a:srgbClr val="F3F3F3"/>
                </a:solidFill>
              </a:rPr>
              <a:t>Support Vector Machines </a:t>
            </a:r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1"/>
          </p:nvPr>
        </p:nvSpPr>
        <p:spPr>
          <a:xfrm>
            <a:off x="6852790" y="3620141"/>
            <a:ext cx="1902152" cy="13392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solidFill>
                  <a:srgbClr val="FFFFFF"/>
                </a:solidFill>
              </a:rPr>
              <a:t>Grupo 9</a:t>
            </a:r>
            <a:endParaRPr sz="1400" dirty="0">
              <a:solidFill>
                <a:srgbClr val="FFFFF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solidFill>
                  <a:srgbClr val="FFFFFF"/>
                </a:solidFill>
              </a:rPr>
              <a:t>Marcos Andrade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solidFill>
                  <a:srgbClr val="FFFFFF"/>
                </a:solidFill>
              </a:rPr>
              <a:t>Sérgio Jorge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solidFill>
                  <a:srgbClr val="FFFFFF"/>
                </a:solidFill>
              </a:rPr>
              <a:t>Vitor Castro</a:t>
            </a:r>
            <a:endParaRPr sz="1400" dirty="0">
              <a:solidFill>
                <a:srgbClr val="FFFFFF"/>
              </a:solidFill>
            </a:endParaRPr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075" y="364525"/>
            <a:ext cx="1202652" cy="59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 txBox="1"/>
          <p:nvPr/>
        </p:nvSpPr>
        <p:spPr>
          <a:xfrm>
            <a:off x="389058" y="3705525"/>
            <a:ext cx="4348298" cy="11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>
                <a:solidFill>
                  <a:srgbClr val="D0E0E3"/>
                </a:solidFill>
              </a:rPr>
              <a:t>Universidade do Minho</a:t>
            </a:r>
            <a:endParaRPr sz="1600" dirty="0">
              <a:solidFill>
                <a:srgbClr val="D0E0E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>
                <a:solidFill>
                  <a:srgbClr val="D0E0E3"/>
                </a:solidFill>
              </a:rPr>
              <a:t>Aprendizagem e Extração de Conhecimento</a:t>
            </a:r>
            <a:endParaRPr sz="1600" dirty="0">
              <a:solidFill>
                <a:srgbClr val="D0E0E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>
                <a:solidFill>
                  <a:srgbClr val="D0E0E3"/>
                </a:solidFill>
              </a:rPr>
              <a:t>Sistemas Inteligentes 2019/2020</a:t>
            </a:r>
            <a:endParaRPr sz="1600" dirty="0">
              <a:solidFill>
                <a:srgbClr val="D0E0E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373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10AFEC0-7E0A-4D4F-B6CA-33770C1CA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02531"/>
            <a:ext cx="6096000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16985" y="1118031"/>
            <a:ext cx="2995523" cy="3926823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662975" y="1211875"/>
            <a:ext cx="3663300" cy="14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b="1" dirty="0">
                <a:latin typeface="Calibri"/>
                <a:ea typeface="Calibri"/>
                <a:cs typeface="Calibri"/>
                <a:sym typeface="Calibri"/>
              </a:rPr>
              <a:t>Problema</a:t>
            </a:r>
            <a:r>
              <a:rPr lang="pt-PT" sz="1800" dirty="0"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dirty="0">
                <a:latin typeface="Calibri"/>
                <a:ea typeface="Calibri"/>
                <a:cs typeface="Calibri"/>
                <a:sym typeface="Calibri"/>
              </a:rPr>
              <a:t>Como chegar do ponto Q até ao local indicado?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86281" y="1029420"/>
            <a:ext cx="4657725" cy="391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2"/>
          <p:cNvSpPr txBox="1"/>
          <p:nvPr/>
        </p:nvSpPr>
        <p:spPr>
          <a:xfrm>
            <a:off x="538597" y="1213465"/>
            <a:ext cx="5473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PT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Técnicas de adaptação: 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pt-PT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Baseada em modelos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32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86281" y="1043708"/>
            <a:ext cx="4657725" cy="388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3"/>
          <p:cNvSpPr txBox="1"/>
          <p:nvPr/>
        </p:nvSpPr>
        <p:spPr>
          <a:xfrm>
            <a:off x="538597" y="1213465"/>
            <a:ext cx="5473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PT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Técnicas de adaptação: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pt-PT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Baseada em modelos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33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86281" y="1034208"/>
            <a:ext cx="4657725" cy="3905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4"/>
          <p:cNvSpPr txBox="1"/>
          <p:nvPr/>
        </p:nvSpPr>
        <p:spPr>
          <a:xfrm>
            <a:off x="538597" y="1213465"/>
            <a:ext cx="5473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Técnicas de adaptação: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Baseada em modelos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34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86281" y="1050606"/>
            <a:ext cx="4657724" cy="390060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5"/>
          <p:cNvSpPr txBox="1"/>
          <p:nvPr/>
        </p:nvSpPr>
        <p:spPr>
          <a:xfrm>
            <a:off x="538572" y="1235915"/>
            <a:ext cx="5473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Técnicas de adaptação: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 Recursiva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5"/>
          <p:cNvSpPr txBox="1"/>
          <p:nvPr/>
        </p:nvSpPr>
        <p:spPr>
          <a:xfrm>
            <a:off x="1975250" y="212123"/>
            <a:ext cx="47733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Raciocínio Baseado em Casos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PT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ased Based Reasoning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1062</Words>
  <Application>Microsoft Office PowerPoint</Application>
  <PresentationFormat>Apresentação no Ecrã (16:9)</PresentationFormat>
  <Paragraphs>234</Paragraphs>
  <Slides>33</Slides>
  <Notes>33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33</vt:i4>
      </vt:variant>
    </vt:vector>
  </HeadingPairs>
  <TitlesOfParts>
    <vt:vector size="37" baseType="lpstr">
      <vt:lpstr>Arial</vt:lpstr>
      <vt:lpstr>Calibri</vt:lpstr>
      <vt:lpstr>Simple Light</vt:lpstr>
      <vt:lpstr>Office Theme</vt:lpstr>
      <vt:lpstr> Cased Based Reasoning Artificial Neural Networks Support Vector Machines </vt:lpstr>
      <vt:lpstr>Apresentação do PowerPoint</vt:lpstr>
      <vt:lpstr>CBR no dia a dia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  Artificial Neural Networks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  Support Vector Machine </vt:lpstr>
      <vt:lpstr>Apresentação do PowerPoint</vt:lpstr>
      <vt:lpstr>Capacidade de aprendizagem</vt:lpstr>
      <vt:lpstr>Outliers</vt:lpstr>
      <vt:lpstr>Apresentação do PowerPoint</vt:lpstr>
      <vt:lpstr>Kernel Trick</vt:lpstr>
      <vt:lpstr>Kernel Trick</vt:lpstr>
      <vt:lpstr>Linear vs. RBF</vt:lpstr>
      <vt:lpstr>Ferramentas:</vt:lpstr>
      <vt:lpstr>Soluções no Mercado</vt:lpstr>
      <vt:lpstr> Cased Based Reasoning Artificial Neural Networks Support Vector Machines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Cased Based Reasoning Support Vector Machines  Artificial Neural Networks</dc:title>
  <dc:creator>Sergio Jorge</dc:creator>
  <cp:lastModifiedBy>Vitor Castro</cp:lastModifiedBy>
  <cp:revision>31</cp:revision>
  <dcterms:modified xsi:type="dcterms:W3CDTF">2019-11-04T09:52:50Z</dcterms:modified>
</cp:coreProperties>
</file>